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9" r:id="rId3"/>
    <p:sldId id="261" r:id="rId4"/>
    <p:sldId id="268" r:id="rId5"/>
    <p:sldId id="264" r:id="rId6"/>
    <p:sldId id="263" r:id="rId7"/>
    <p:sldId id="262" r:id="rId8"/>
    <p:sldId id="270" r:id="rId9"/>
    <p:sldId id="267" r:id="rId10"/>
    <p:sldId id="260" r:id="rId11"/>
    <p:sldId id="259" r:id="rId12"/>
    <p:sldId id="266" r:id="rId13"/>
    <p:sldId id="273" r:id="rId14"/>
    <p:sldId id="275" r:id="rId15"/>
    <p:sldId id="276" r:id="rId16"/>
    <p:sldId id="274" r:id="rId17"/>
    <p:sldId id="25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DAEC4FE-FADA-9D13-76B4-47A97B46B43A}" name="Morris, John" initials="MJ" userId="S::jomorris@cguhsd.org::36b5b300-3ecc-4089-b132-55c166191ae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929"/>
    <a:srgbClr val="BFAD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B5467B-576D-4010-84FC-FA02A49377E2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AC1E5A-C7D9-4233-A8EC-C751EB8B4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944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C1E5A-C7D9-4233-A8EC-C751EB8B4B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81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C1E5A-C7D9-4233-A8EC-C751EB8B4B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8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03C2A-12E2-4AD7-B127-89049C7AEA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D15197-823D-4568-818D-175CD9171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17FD0-1773-4FA6-85AA-86F8FD205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2F24F-E586-49DB-BF04-06D2A8BE8D73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49A6A-F28F-4E8F-8B44-82193C287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2128D-98B9-4143-A436-9B0ABF1BF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7375D-FDB9-4BDE-A074-A47F861D7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15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56B9A-64A7-4AE7-A154-7171D9DF2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D6A4FA-E78C-4902-9112-165EA957E0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1293D3-A313-4D0D-8A37-0A77A7326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2F24F-E586-49DB-BF04-06D2A8BE8D73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BD9A9-5E28-4210-AB33-E758DB61F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8D2CD-B6C9-4BCA-A8E2-0973BCFBB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7375D-FDB9-4BDE-A074-A47F861D7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86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61EFCF-B907-44E7-A0C6-03F5FC8AEA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9FD02D-00A2-42E3-AC78-FCFEC47DAE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DD821-5CA7-43AC-88DA-045A7A878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2F24F-E586-49DB-BF04-06D2A8BE8D73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67467-2F58-4073-82DB-3D44C0F29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1C3757-3C59-48A8-A3C8-44F14FF97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7375D-FDB9-4BDE-A074-A47F861D7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090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1AEF4-1179-43EF-9B58-EAAEC2ED4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8195A-5CF6-4471-AD44-6D41500B5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595DF-8160-4E0B-8360-AC32CBCD8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2F24F-E586-49DB-BF04-06D2A8BE8D73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36238-EB0A-47D7-AA46-5E99197F3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075D4-F87A-47F7-AE28-D1DACED00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7375D-FDB9-4BDE-A074-A47F861D7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16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1E8D0-9B43-41F0-8925-0CC0AECC3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1CCB3-9E9F-4988-9C55-ABE4BC2242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1C21C9-1ECB-4B9A-BFEF-BF8566D6B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2F24F-E586-49DB-BF04-06D2A8BE8D73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CB6E07-76CC-4CF9-953F-189B73AB7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ACF51-C87A-47C3-8F73-05FA58FAF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7375D-FDB9-4BDE-A074-A47F861D7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898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E678B-61D1-49F7-BBF2-0C91F8DB1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CAB55-1F4E-45DD-AB0E-037422C44A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45349-671F-472E-B603-C9C231BF6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C56188-1EF0-4671-9161-44C10C7A9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2F24F-E586-49DB-BF04-06D2A8BE8D73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AB85D2-F8DD-4615-AB3D-BDEA1763F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954766-12CA-4425-931A-7CC7C5930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7375D-FDB9-4BDE-A074-A47F861D7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478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41E15-3B44-4C63-BB5E-9B36EE0DE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E5A10-2D89-4306-9D4A-53EC86E2A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3FD6FE-D1F2-431C-8514-0F78A99062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4A77D9-7D28-47F3-8C0F-2AC4CE22AA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DBC1DB-6803-4623-89E7-30940EEF2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2EC1FC-ADC2-44F5-9D2C-9F09E2EB6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2F24F-E586-49DB-BF04-06D2A8BE8D73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B30AEA-D746-4ABE-A5D9-7F170EB28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3A3C68-6E25-4279-8356-34A8B5112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7375D-FDB9-4BDE-A074-A47F861D7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590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72DD3-71EB-431C-9A35-F6175406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0BDE75-FE5A-4D02-9380-6B978DECA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2F24F-E586-49DB-BF04-06D2A8BE8D73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CD9CA4-9EBE-4B42-9E34-83798142B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DDAF7F-EC99-44CE-8FE4-3F785A28A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7375D-FDB9-4BDE-A074-A47F861D7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10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D9F98C-DFB8-4999-8619-999A8426B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2F24F-E586-49DB-BF04-06D2A8BE8D73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AD9974-A4B3-4CC1-B154-1580062B4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6DBF94-1757-4D48-A013-3824B3235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7375D-FDB9-4BDE-A074-A47F861D7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84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3FD05-2A31-4AA0-82E0-1F4D26136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9E24D-695E-48DA-B835-3724C4403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DF2DB3-852D-4539-81CF-8FE2EFC40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4298B6-C549-4F5B-B66B-EF3B3B235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2F24F-E586-49DB-BF04-06D2A8BE8D73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EB668B-161E-44EB-863E-3246BDEAB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1595B6-59AE-4747-B246-CA645D2CC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7375D-FDB9-4BDE-A074-A47F861D7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98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5094D-4BC2-40DC-951C-AD86CCA1A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BD59A7-62D4-4718-A360-427E3D80B8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1BF42-56B6-483E-AE22-95C748C492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017287-7BE0-4F2B-BEF2-11C17C5A9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2F24F-E586-49DB-BF04-06D2A8BE8D73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D4350-B6D0-49F4-9667-76E124358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43D840-AB64-43AD-BECB-CBEE249E2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7375D-FDB9-4BDE-A074-A47F861D7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968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682CC1-373D-4652-9FB6-73265BD00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839C54-36A7-4E3F-9513-B18BCDCEAE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7C7A4-AAB9-4EC4-8429-6305EAAC2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2F24F-E586-49DB-BF04-06D2A8BE8D73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6425D-78B4-4533-A913-150ABD95E1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D741C-BFD8-42E8-AB18-7AB0F02031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7375D-FDB9-4BDE-A074-A47F861D7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69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134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A3D26D72-EAD9-4BA1-B392-5DCE508F1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" b="9220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9" name="Rectangle 136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9A7490-021E-4F94-9D27-A0B045850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pPr algn="l"/>
            <a:r>
              <a:rPr lang="en-US" sz="5200">
                <a:solidFill>
                  <a:srgbClr val="FFFFFF"/>
                </a:solidFill>
                <a:latin typeface="Gill Sans Nova" panose="020B0602020104020203" pitchFamily="34" charset="0"/>
                <a:cs typeface="CordiaUPC"/>
              </a:rPr>
              <a:t>High Altitude Payload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CF0B21-A2A2-4F51-83DA-38DCDA4F3B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7"/>
            <a:ext cx="5449479" cy="15780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2700">
                <a:solidFill>
                  <a:srgbClr val="FFFFFF"/>
                </a:solidFill>
                <a:latin typeface="Gill Sans Nova" panose="020B0602020104020203" pitchFamily="34" charset="0"/>
              </a:rPr>
              <a:t>Casa Grande Union High School </a:t>
            </a:r>
          </a:p>
          <a:p>
            <a:pPr algn="l"/>
            <a:r>
              <a:rPr lang="en-US" sz="2700">
                <a:solidFill>
                  <a:srgbClr val="FFFFFF"/>
                </a:solidFill>
                <a:latin typeface="Gill Sans Nova" panose="020B0602020104020203" pitchFamily="34" charset="0"/>
              </a:rPr>
              <a:t>Near Space Research Team</a:t>
            </a:r>
          </a:p>
          <a:p>
            <a:pPr algn="l"/>
            <a:r>
              <a:rPr lang="en-US" sz="2700">
                <a:solidFill>
                  <a:srgbClr val="FFFFFF"/>
                </a:solidFill>
                <a:latin typeface="Gill Sans Nova" panose="020B0602020104020203" pitchFamily="34" charset="0"/>
              </a:rPr>
              <a:t>ASCEND</a:t>
            </a:r>
          </a:p>
        </p:txBody>
      </p:sp>
      <p:sp>
        <p:nvSpPr>
          <p:cNvPr id="1030" name="Rectangle 138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Logo&#10;&#10;Description automatically generated">
            <a:extLst>
              <a:ext uri="{FF2B5EF4-FFF2-40B4-BE49-F238E27FC236}">
                <a16:creationId xmlns:a16="http://schemas.microsoft.com/office/drawing/2014/main" id="{5D4FF514-FACA-2D16-4776-1D17539E10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5" r="84175" b="1667"/>
          <a:stretch/>
        </p:blipFill>
        <p:spPr>
          <a:xfrm>
            <a:off x="11569450" y="6193606"/>
            <a:ext cx="619110" cy="61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15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A3D26D72-EAD9-4BA1-B392-5DCE508F1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" b="9220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9A7490-021E-4F94-9D27-A0B045850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11390"/>
            <a:ext cx="2947109" cy="666304"/>
          </a:xfrm>
        </p:spPr>
        <p:txBody>
          <a:bodyPr>
            <a:noAutofit/>
          </a:bodyPr>
          <a:lstStyle/>
          <a:p>
            <a:r>
              <a:rPr lang="en-US" sz="4400">
                <a:solidFill>
                  <a:srgbClr val="FFFFFF"/>
                </a:solidFill>
                <a:latin typeface="Gill Sans Nova" panose="020B0602020104020203" pitchFamily="34" charset="0"/>
              </a:rPr>
              <a:t>Enclosure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CF0B21-A2A2-4F51-83DA-38DCDA4F3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99" y="1389719"/>
            <a:ext cx="6077880" cy="407856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000">
                <a:solidFill>
                  <a:srgbClr val="FFFFFF"/>
                </a:solidFill>
                <a:latin typeface="Gill Sans Nova" panose="020B0602020104020203" pitchFamily="34" charset="0"/>
              </a:rPr>
              <a:t>Sika </a:t>
            </a:r>
            <a:r>
              <a:rPr lang="en-US" sz="3000" err="1">
                <a:solidFill>
                  <a:srgbClr val="FFFFFF"/>
                </a:solidFill>
                <a:latin typeface="Gill Sans Nova" panose="020B0602020104020203" pitchFamily="34" charset="0"/>
              </a:rPr>
              <a:t>Rmax</a:t>
            </a:r>
            <a:r>
              <a:rPr lang="en-US" sz="3000">
                <a:solidFill>
                  <a:srgbClr val="FFFFFF"/>
                </a:solidFill>
                <a:latin typeface="Gill Sans Nova" panose="020B0602020104020203" pitchFamily="34" charset="0"/>
              </a:rPr>
              <a:t> Pro Select R-Matte foam insulation board, 1” thickness, R-13</a:t>
            </a:r>
          </a:p>
          <a:p>
            <a:r>
              <a:rPr lang="en-US" sz="3000">
                <a:solidFill>
                  <a:srgbClr val="FFFFFF"/>
                </a:solidFill>
                <a:latin typeface="Gill Sans Nova" panose="020B0602020104020203" pitchFamily="34" charset="0"/>
              </a:rPr>
              <a:t>Interior is divided into 3 bays by removable Lexan panels.</a:t>
            </a:r>
          </a:p>
          <a:p>
            <a:pPr lvl="1"/>
            <a:r>
              <a:rPr lang="en-US" sz="3000">
                <a:solidFill>
                  <a:srgbClr val="FFFFFF"/>
                </a:solidFill>
                <a:latin typeface="Gill Sans Nova" panose="020B0602020104020203" pitchFamily="34" charset="0"/>
              </a:rPr>
              <a:t>Power System</a:t>
            </a:r>
          </a:p>
          <a:p>
            <a:pPr lvl="1"/>
            <a:r>
              <a:rPr lang="en-US" sz="3000">
                <a:solidFill>
                  <a:srgbClr val="FFFFFF"/>
                </a:solidFill>
                <a:latin typeface="Gill Sans Nova" panose="020B0602020104020203" pitchFamily="34" charset="0"/>
              </a:rPr>
              <a:t>Controllers and Sensors</a:t>
            </a:r>
          </a:p>
          <a:p>
            <a:pPr lvl="1"/>
            <a:r>
              <a:rPr lang="en-US" sz="3000">
                <a:solidFill>
                  <a:srgbClr val="FFFFFF"/>
                </a:solidFill>
                <a:latin typeface="Gill Sans Nova" panose="020B0602020104020203" pitchFamily="34" charset="0"/>
              </a:rPr>
              <a:t>Camera</a:t>
            </a:r>
          </a:p>
          <a:p>
            <a:r>
              <a:rPr lang="en-US" sz="3000">
                <a:solidFill>
                  <a:srgbClr val="FFFFFF"/>
                </a:solidFill>
                <a:latin typeface="Gill Sans Nova" panose="020B0602020104020203" pitchFamily="34" charset="0"/>
              </a:rPr>
              <a:t>Top is covered by a hexagonal Lexan panel and closed-cell foam tape isolator.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C82BC9-0262-4B7C-A49A-B5107A998A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07" t="17026" b="25333"/>
          <a:stretch/>
        </p:blipFill>
        <p:spPr>
          <a:xfrm>
            <a:off x="585321" y="2069371"/>
            <a:ext cx="2076134" cy="16709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EA3612-BDCA-47AB-AB9E-52B625D980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02" b="6667"/>
          <a:stretch/>
        </p:blipFill>
        <p:spPr>
          <a:xfrm>
            <a:off x="2855530" y="2374571"/>
            <a:ext cx="2568377" cy="2901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697BFF-5291-4387-96C1-499F6A0908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6" t="26882" r="5364" b="11398"/>
          <a:stretch/>
        </p:blipFill>
        <p:spPr>
          <a:xfrm>
            <a:off x="428625" y="3836172"/>
            <a:ext cx="2232830" cy="1953726"/>
          </a:xfrm>
          <a:prstGeom prst="rect">
            <a:avLst/>
          </a:prstGeom>
        </p:spPr>
      </p:pic>
      <p:pic>
        <p:nvPicPr>
          <p:cNvPr id="4" name="Picture 5" descr="Logo&#10;&#10;Description automatically generated">
            <a:extLst>
              <a:ext uri="{FF2B5EF4-FFF2-40B4-BE49-F238E27FC236}">
                <a16:creationId xmlns:a16="http://schemas.microsoft.com/office/drawing/2014/main" id="{55E9731A-D162-2268-09B5-C2A88412434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45" r="84175" b="1667"/>
          <a:stretch/>
        </p:blipFill>
        <p:spPr>
          <a:xfrm>
            <a:off x="11572890" y="6161008"/>
            <a:ext cx="619110" cy="61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144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A3D26D72-EAD9-4BA1-B392-5DCE508F1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" b="9220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9A7490-021E-4F94-9D27-A0B045850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668" y="483193"/>
            <a:ext cx="3932237" cy="754117"/>
          </a:xfrm>
        </p:spPr>
        <p:txBody>
          <a:bodyPr>
            <a:normAutofit fontScale="90000"/>
          </a:bodyPr>
          <a:lstStyle/>
          <a:p>
            <a:r>
              <a:rPr lang="en-US" sz="5400">
                <a:solidFill>
                  <a:srgbClr val="FFFFFF"/>
                </a:solidFill>
                <a:latin typeface="Gill Sans Nova" panose="020B0602020104020203" pitchFamily="34" charset="0"/>
              </a:rPr>
              <a:t>Programming</a:t>
            </a:r>
            <a:endParaRPr lang="en-US">
              <a:solidFill>
                <a:srgbClr val="FFFFFF"/>
              </a:solidFill>
              <a:latin typeface="Gill Sans Nova" panose="020B0602020104020203" pitchFamily="34" charset="0"/>
            </a:endParaRPr>
          </a:p>
        </p:txBody>
      </p:sp>
      <p:pic>
        <p:nvPicPr>
          <p:cNvPr id="3" name="Picture 4" descr="Text&#10;&#10;Description automatically generated">
            <a:extLst>
              <a:ext uri="{FF2B5EF4-FFF2-40B4-BE49-F238E27FC236}">
                <a16:creationId xmlns:a16="http://schemas.microsoft.com/office/drawing/2014/main" id="{DA5EA6D7-BFD3-4B15-0ECD-66AFD44C03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90" t="1854" r="9886" b="1940"/>
          <a:stretch/>
        </p:blipFill>
        <p:spPr>
          <a:xfrm>
            <a:off x="314325" y="1219417"/>
            <a:ext cx="5398264" cy="5070360"/>
          </a:xfrm>
          <a:prstGeom prst="rect">
            <a:avLst/>
          </a:prstGeom>
        </p:spPr>
      </p:pic>
      <p:pic>
        <p:nvPicPr>
          <p:cNvPr id="8" name="Picture 8" descr="Text&#10;&#10;Description automatically generated">
            <a:extLst>
              <a:ext uri="{FF2B5EF4-FFF2-40B4-BE49-F238E27FC236}">
                <a16:creationId xmlns:a16="http://schemas.microsoft.com/office/drawing/2014/main" id="{20955335-9A3B-5C87-2EA8-27DA060A13D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t="7438" b="7438"/>
          <a:stretch/>
        </p:blipFill>
        <p:spPr>
          <a:xfrm>
            <a:off x="5958320" y="1219417"/>
            <a:ext cx="5661826" cy="5252128"/>
          </a:xfrm>
        </p:spPr>
      </p:pic>
      <p:pic>
        <p:nvPicPr>
          <p:cNvPr id="11" name="Picture 5" descr="Logo&#10;&#10;Description automatically generated">
            <a:extLst>
              <a:ext uri="{FF2B5EF4-FFF2-40B4-BE49-F238E27FC236}">
                <a16:creationId xmlns:a16="http://schemas.microsoft.com/office/drawing/2014/main" id="{76D94694-6998-CE76-816A-B9C514EB26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45" r="84175" b="1667"/>
          <a:stretch/>
        </p:blipFill>
        <p:spPr>
          <a:xfrm>
            <a:off x="11572870" y="6165714"/>
            <a:ext cx="619110" cy="61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6516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A3D26D72-EAD9-4BA1-B392-5DCE508F1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" b="9220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9A7490-021E-4F94-9D27-A0B045850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>
                <a:solidFill>
                  <a:srgbClr val="FFFFFF"/>
                </a:solidFill>
                <a:latin typeface="Gill Sans Nova" panose="020B0602020104020203" pitchFamily="34" charset="0"/>
              </a:rPr>
              <a:t>Recovery Story</a:t>
            </a:r>
            <a:endParaRPr lang="en-US">
              <a:solidFill>
                <a:srgbClr val="FFFFFF"/>
              </a:solidFill>
              <a:latin typeface="Gill Sans Nova" panose="020B0602020104020203" pitchFamily="34" charset="0"/>
            </a:endParaRPr>
          </a:p>
        </p:txBody>
      </p:sp>
      <p:pic>
        <p:nvPicPr>
          <p:cNvPr id="4" name="Picture 5" descr="Logo&#10;&#10;Description automatically generated">
            <a:extLst>
              <a:ext uri="{FF2B5EF4-FFF2-40B4-BE49-F238E27FC236}">
                <a16:creationId xmlns:a16="http://schemas.microsoft.com/office/drawing/2014/main" id="{FA433F22-72EB-A93C-952F-A0E5E8B710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5" r="84175" b="1667"/>
          <a:stretch/>
        </p:blipFill>
        <p:spPr>
          <a:xfrm>
            <a:off x="11572870" y="6106783"/>
            <a:ext cx="619110" cy="611662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AAA88C90-4F5A-7049-61D0-E83F14F3F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29" y="1648428"/>
            <a:ext cx="2743200" cy="3657600"/>
          </a:xfrm>
          <a:prstGeom prst="rect">
            <a:avLst/>
          </a:prstGeom>
        </p:spPr>
      </p:pic>
      <p:pic>
        <p:nvPicPr>
          <p:cNvPr id="3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BB8FC5AD-8921-0005-D8DA-2010D2C9DE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8273" y="1648428"/>
            <a:ext cx="2743200" cy="3657600"/>
          </a:xfrm>
          <a:prstGeom prst="rect">
            <a:avLst/>
          </a:prstGeom>
        </p:spPr>
      </p:pic>
      <p:pic>
        <p:nvPicPr>
          <p:cNvPr id="6" name="Picture 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2217D40A-69CC-B247-1AB3-DF7FFDF2AB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399" y="1648428"/>
            <a:ext cx="2743200" cy="3657600"/>
          </a:xfrm>
          <a:prstGeom prst="rect">
            <a:avLst/>
          </a:prstGeom>
        </p:spPr>
      </p:pic>
      <p:pic>
        <p:nvPicPr>
          <p:cNvPr id="7" name="Picture 7" descr="A picture containing text, computer, indoor, sitting&#10;&#10;Description automatically generated">
            <a:extLst>
              <a:ext uri="{FF2B5EF4-FFF2-40B4-BE49-F238E27FC236}">
                <a16:creationId xmlns:a16="http://schemas.microsoft.com/office/drawing/2014/main" id="{3DFEB77C-DFCF-D724-71B8-557793753E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49" t="18026" r="61189" b="34037"/>
          <a:stretch/>
        </p:blipFill>
        <p:spPr>
          <a:xfrm>
            <a:off x="9237442" y="1650068"/>
            <a:ext cx="2737977" cy="365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0404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D51E81E-4874-4157-97E4-AFA5895DF5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1" r="87" b="2121"/>
          <a:stretch/>
        </p:blipFill>
        <p:spPr>
          <a:xfrm>
            <a:off x="468619" y="-4234"/>
            <a:ext cx="11031572" cy="68654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2F0E25-776C-CDA0-4760-98556AF16D8E}"/>
              </a:ext>
            </a:extLst>
          </p:cNvPr>
          <p:cNvSpPr txBox="1"/>
          <p:nvPr/>
        </p:nvSpPr>
        <p:spPr>
          <a:xfrm>
            <a:off x="245720" y="5031610"/>
            <a:ext cx="453583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Gill Sans Nova" panose="020B0602020104020203" pitchFamily="34" charset="0"/>
                <a:cs typeface="Calibri"/>
              </a:rPr>
              <a:t>Fishbone Method</a:t>
            </a:r>
            <a:endParaRPr lang="en-US" sz="4400">
              <a:latin typeface="Gill Sans Nova" panose="020B0602020104020203" pitchFamily="34" charset="0"/>
              <a:cs typeface="Calibri"/>
            </a:endParaRPr>
          </a:p>
        </p:txBody>
      </p:sp>
      <p:pic>
        <p:nvPicPr>
          <p:cNvPr id="3" name="Picture 5" descr="Logo&#10;&#10;Description automatically generated">
            <a:extLst>
              <a:ext uri="{FF2B5EF4-FFF2-40B4-BE49-F238E27FC236}">
                <a16:creationId xmlns:a16="http://schemas.microsoft.com/office/drawing/2014/main" id="{72FE0294-83B6-8A1C-7092-522723BB26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5" r="84175" b="1667"/>
          <a:stretch/>
        </p:blipFill>
        <p:spPr>
          <a:xfrm>
            <a:off x="11572890" y="6138937"/>
            <a:ext cx="619110" cy="61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14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E4E60F5-13F3-4204-B315-CCBA8A4743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58" r="91" b="5437"/>
          <a:stretch/>
        </p:blipFill>
        <p:spPr>
          <a:xfrm>
            <a:off x="478970" y="1256"/>
            <a:ext cx="10585798" cy="6875658"/>
          </a:xfrm>
          <a:prstGeom prst="rect">
            <a:avLst/>
          </a:prstGeom>
        </p:spPr>
      </p:pic>
      <p:pic>
        <p:nvPicPr>
          <p:cNvPr id="4" name="Picture 5" descr="Logo&#10;&#10;Description automatically generated">
            <a:extLst>
              <a:ext uri="{FF2B5EF4-FFF2-40B4-BE49-F238E27FC236}">
                <a16:creationId xmlns:a16="http://schemas.microsoft.com/office/drawing/2014/main" id="{AA776260-9C71-9738-CA13-7BD65F4A72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5" r="84175" b="1667"/>
          <a:stretch/>
        </p:blipFill>
        <p:spPr>
          <a:xfrm>
            <a:off x="11572890" y="6129291"/>
            <a:ext cx="619110" cy="61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05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359E447C-48D9-4A8A-ABA7-EABFD56D96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48" b="71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CAA7002-9469-4004-81F7-54860F0A3D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5" r="84175" b="1667"/>
          <a:stretch/>
        </p:blipFill>
        <p:spPr>
          <a:xfrm>
            <a:off x="11572890" y="6138937"/>
            <a:ext cx="619110" cy="61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52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, timeline&#10;&#10;Description automatically generated">
            <a:extLst>
              <a:ext uri="{FF2B5EF4-FFF2-40B4-BE49-F238E27FC236}">
                <a16:creationId xmlns:a16="http://schemas.microsoft.com/office/drawing/2014/main" id="{0939C15E-6EE8-4B6D-BE16-D58D2C9121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09" b="7636"/>
          <a:stretch/>
        </p:blipFill>
        <p:spPr>
          <a:xfrm>
            <a:off x="696686" y="-613"/>
            <a:ext cx="10900227" cy="6863990"/>
          </a:xfrm>
          <a:prstGeom prst="rect">
            <a:avLst/>
          </a:prstGeom>
        </p:spPr>
      </p:pic>
      <p:pic>
        <p:nvPicPr>
          <p:cNvPr id="3" name="Picture 5" descr="Logo&#10;&#10;Description automatically generated">
            <a:extLst>
              <a:ext uri="{FF2B5EF4-FFF2-40B4-BE49-F238E27FC236}">
                <a16:creationId xmlns:a16="http://schemas.microsoft.com/office/drawing/2014/main" id="{7D2D8E1D-6FC9-63D5-B27F-D71AC7B013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5" r="84175" b="1667"/>
          <a:stretch/>
        </p:blipFill>
        <p:spPr>
          <a:xfrm>
            <a:off x="11572890" y="6138937"/>
            <a:ext cx="619110" cy="61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99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A3D26D72-EAD9-4BA1-B392-5DCE508F1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" b="9220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9A7490-021E-4F94-9D27-A0B045850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6220" y="338926"/>
            <a:ext cx="5139559" cy="1098396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rgbClr val="FFFFFF"/>
                </a:solidFill>
                <a:latin typeface="Gill Sans Nova" panose="020B0602020104020203" pitchFamily="34" charset="0"/>
              </a:rPr>
              <a:t>Appreciation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CF0B21-A2A2-4F51-83DA-38DCDA4F3B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5655" y="1815707"/>
            <a:ext cx="5780690" cy="415416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>
                <a:solidFill>
                  <a:srgbClr val="FFFFFF"/>
                </a:solidFill>
                <a:latin typeface="Gill Sans Nova" panose="020B0602020104020203" pitchFamily="34" charset="0"/>
              </a:rPr>
              <a:t>John Morris</a:t>
            </a:r>
          </a:p>
          <a:p>
            <a:r>
              <a:rPr lang="en-US" sz="3200">
                <a:solidFill>
                  <a:srgbClr val="FFFFFF"/>
                </a:solidFill>
                <a:latin typeface="Gill Sans Nova" panose="020B0602020104020203" pitchFamily="34" charset="0"/>
              </a:rPr>
              <a:t>CGUHS</a:t>
            </a:r>
          </a:p>
          <a:p>
            <a:endParaRPr lang="en-US" sz="1200">
              <a:solidFill>
                <a:srgbClr val="FFFFFF"/>
              </a:solidFill>
              <a:latin typeface="Gill Sans Nova" panose="020B0602020104020203" pitchFamily="34" charset="0"/>
            </a:endParaRPr>
          </a:p>
          <a:p>
            <a:r>
              <a:rPr lang="en-US" sz="3200">
                <a:solidFill>
                  <a:srgbClr val="FFFFFF"/>
                </a:solidFill>
                <a:latin typeface="Gill Sans Nova" panose="020B0602020104020203" pitchFamily="34" charset="0"/>
              </a:rPr>
              <a:t>Michelle Coe</a:t>
            </a:r>
          </a:p>
          <a:p>
            <a:r>
              <a:rPr lang="en-US" sz="3200">
                <a:solidFill>
                  <a:srgbClr val="FFFFFF"/>
                </a:solidFill>
                <a:latin typeface="Gill Sans Nova" panose="020B0602020104020203" pitchFamily="34" charset="0"/>
              </a:rPr>
              <a:t>University of Arizona</a:t>
            </a:r>
          </a:p>
          <a:p>
            <a:endParaRPr lang="en-US" sz="1200">
              <a:solidFill>
                <a:srgbClr val="FFFFFF"/>
              </a:solidFill>
              <a:latin typeface="Gill Sans Nova" panose="020B0602020104020203" pitchFamily="34" charset="0"/>
            </a:endParaRPr>
          </a:p>
          <a:p>
            <a:r>
              <a:rPr lang="en-US" sz="3200">
                <a:solidFill>
                  <a:srgbClr val="FFFFFF"/>
                </a:solidFill>
                <a:latin typeface="Gill Sans Nova" panose="020B0602020104020203" pitchFamily="34" charset="0"/>
              </a:rPr>
              <a:t>Ann Marie Condes</a:t>
            </a:r>
          </a:p>
          <a:p>
            <a:r>
              <a:rPr lang="en-US" sz="3200">
                <a:solidFill>
                  <a:srgbClr val="FFFFFF"/>
                </a:solidFill>
                <a:latin typeface="Gill Sans Nova" panose="020B0602020104020203" pitchFamily="34" charset="0"/>
              </a:rPr>
              <a:t>Pima Community College</a:t>
            </a:r>
          </a:p>
        </p:txBody>
      </p:sp>
      <p:pic>
        <p:nvPicPr>
          <p:cNvPr id="4" name="Picture 5" descr="Logo&#10;&#10;Description automatically generated">
            <a:extLst>
              <a:ext uri="{FF2B5EF4-FFF2-40B4-BE49-F238E27FC236}">
                <a16:creationId xmlns:a16="http://schemas.microsoft.com/office/drawing/2014/main" id="{EA14AA2A-063D-12E4-929E-4ABDCAC2FF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5" r="84175" b="1667"/>
          <a:stretch/>
        </p:blipFill>
        <p:spPr>
          <a:xfrm>
            <a:off x="11572890" y="6110802"/>
            <a:ext cx="619110" cy="61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388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13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A3D26D72-EAD9-4BA1-B392-5DCE508F1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" b="9220"/>
          <a:stretch/>
        </p:blipFill>
        <p:spPr bwMode="auto">
          <a:xfrm>
            <a:off x="0" y="-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5CF0B21-A2A2-4F51-83DA-38DCDA4F3B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45451"/>
            <a:ext cx="9144000" cy="109839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B85194-2D8C-49EC-B422-C8FFB1AE41A3}"/>
              </a:ext>
            </a:extLst>
          </p:cNvPr>
          <p:cNvSpPr txBox="1"/>
          <p:nvPr/>
        </p:nvSpPr>
        <p:spPr>
          <a:xfrm>
            <a:off x="999708" y="2091334"/>
            <a:ext cx="10327623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latin typeface="Gill Sans Nova"/>
              </a:rPr>
              <a:t>Neal Allado – Programmer/Electrical        Elijah Ramirez – Fabrication</a:t>
            </a:r>
            <a:endParaRPr lang="en-US" sz="2400">
              <a:latin typeface="Gill Sans Nova"/>
              <a:cs typeface="Calibri" panose="020F0502020204030204"/>
            </a:endParaRPr>
          </a:p>
          <a:p>
            <a:endParaRPr lang="en-US" sz="2400">
              <a:latin typeface="Gill Sans Nova" panose="020B0602020104020203" pitchFamily="34" charset="0"/>
              <a:cs typeface="Calibri" panose="020F0502020204030204"/>
            </a:endParaRPr>
          </a:p>
          <a:p>
            <a:r>
              <a:rPr lang="en-US" sz="2400">
                <a:latin typeface="Gill Sans Nova"/>
              </a:rPr>
              <a:t>Merick Carlisi – Programmer                    Angel Gonzalez – Power Management</a:t>
            </a:r>
            <a:endParaRPr lang="en-US" sz="2400">
              <a:latin typeface="Gill Sans Nova"/>
              <a:cs typeface="Calibri"/>
            </a:endParaRPr>
          </a:p>
          <a:p>
            <a:endParaRPr lang="en-US" sz="2400">
              <a:latin typeface="Gill Sans Nova" panose="020B0602020104020203" pitchFamily="34" charset="0"/>
            </a:endParaRPr>
          </a:p>
          <a:p>
            <a:r>
              <a:rPr lang="en-US" sz="2400">
                <a:latin typeface="Gill Sans Nova"/>
              </a:rPr>
              <a:t>Jonathan Lawson – Programmer                Sophia </a:t>
            </a:r>
            <a:r>
              <a:rPr lang="en-US" sz="2400" err="1">
                <a:latin typeface="Gill Sans Nova"/>
              </a:rPr>
              <a:t>Jorda</a:t>
            </a:r>
            <a:r>
              <a:rPr lang="en-US" sz="2400">
                <a:latin typeface="Gill Sans Nova"/>
              </a:rPr>
              <a:t>  – Mentor/Science Lead</a:t>
            </a:r>
            <a:endParaRPr lang="en-US" sz="2400">
              <a:latin typeface="Gill Sans Nova"/>
              <a:ea typeface="+mn-lt"/>
              <a:cs typeface="+mn-lt"/>
            </a:endParaRPr>
          </a:p>
          <a:p>
            <a:endParaRPr lang="en-US" sz="2400">
              <a:latin typeface="Gill Sans Nova" panose="020B0602020104020203" pitchFamily="34" charset="0"/>
              <a:ea typeface="+mn-lt"/>
              <a:cs typeface="+mn-lt"/>
            </a:endParaRPr>
          </a:p>
          <a:p>
            <a:r>
              <a:rPr lang="en-US" sz="2400">
                <a:latin typeface="Gill Sans Nova"/>
              </a:rPr>
              <a:t>Elias Razo  – CAD model/Electrical           Danika Liebhart </a:t>
            </a:r>
            <a:r>
              <a:rPr lang="en-US" sz="2400">
                <a:latin typeface="Gill Sans Nova"/>
                <a:cs typeface="Calibri"/>
              </a:rPr>
              <a:t>– Project Management</a:t>
            </a:r>
          </a:p>
          <a:p>
            <a:endParaRPr lang="en-US" sz="2400">
              <a:latin typeface="Gill Sans Nova" panose="020B0602020104020203" pitchFamily="34" charset="0"/>
            </a:endParaRPr>
          </a:p>
          <a:p>
            <a:r>
              <a:rPr lang="en-US" sz="2400">
                <a:latin typeface="Gill Sans Nova"/>
              </a:rPr>
              <a:t> Aiden </a:t>
            </a:r>
            <a:r>
              <a:rPr lang="en-US" sz="2400" err="1">
                <a:latin typeface="Gill Sans Nova"/>
              </a:rPr>
              <a:t>Schairer</a:t>
            </a:r>
            <a:r>
              <a:rPr lang="en-US" sz="2400">
                <a:latin typeface="Gill Sans Nova"/>
              </a:rPr>
              <a:t> – Fabrication/Electrical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1AAF4D-4774-43CA-92E8-968588C2D02D}"/>
              </a:ext>
            </a:extLst>
          </p:cNvPr>
          <p:cNvSpPr txBox="1"/>
          <p:nvPr/>
        </p:nvSpPr>
        <p:spPr>
          <a:xfrm>
            <a:off x="2059158" y="1070602"/>
            <a:ext cx="8073685" cy="73866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4200">
                <a:latin typeface="Gill Sans Nova" panose="020B0602020104020203" pitchFamily="34" charset="0"/>
              </a:rPr>
              <a:t>CGUHS Near Space Research Team</a:t>
            </a:r>
          </a:p>
        </p:txBody>
      </p:sp>
      <p:pic>
        <p:nvPicPr>
          <p:cNvPr id="2" name="Picture 5" descr="Logo&#10;&#10;Description automatically generated">
            <a:extLst>
              <a:ext uri="{FF2B5EF4-FFF2-40B4-BE49-F238E27FC236}">
                <a16:creationId xmlns:a16="http://schemas.microsoft.com/office/drawing/2014/main" id="{500166FE-3EA6-A67E-2D98-C35BB65CF1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5" r="84175" b="1667"/>
          <a:stretch/>
        </p:blipFill>
        <p:spPr>
          <a:xfrm>
            <a:off x="11572890" y="6155834"/>
            <a:ext cx="619110" cy="61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661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13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A3D26D72-EAD9-4BA1-B392-5DCE508F1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" b="9220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9A7490-021E-4F94-9D27-A0B045850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100072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Gill Sans Nova" panose="020B0602020104020203" pitchFamily="34" charset="0"/>
              </a:rPr>
              <a:t>Mission Statement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CF0B21-A2A2-4F51-83DA-38DCDA4F3B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45451"/>
            <a:ext cx="9144000" cy="109839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>
                <a:solidFill>
                  <a:srgbClr val="FFFFFF"/>
                </a:solidFill>
                <a:latin typeface="Gill Sans Nova" panose="020B0602020104020203" pitchFamily="34" charset="0"/>
              </a:rPr>
              <a:t>We will design, construct, test, and fly a sensor payload to gather data about the atmosphere.</a:t>
            </a:r>
          </a:p>
        </p:txBody>
      </p:sp>
      <p:pic>
        <p:nvPicPr>
          <p:cNvPr id="4" name="Picture 5" descr="Logo&#10;&#10;Description automatically generated">
            <a:extLst>
              <a:ext uri="{FF2B5EF4-FFF2-40B4-BE49-F238E27FC236}">
                <a16:creationId xmlns:a16="http://schemas.microsoft.com/office/drawing/2014/main" id="{C500715F-F2D5-FC66-2B14-1EB2ED971D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5" r="84175" b="1667"/>
          <a:stretch/>
        </p:blipFill>
        <p:spPr>
          <a:xfrm>
            <a:off x="11572870" y="6179920"/>
            <a:ext cx="619110" cy="61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136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!!Rectangle">
            <a:extLst>
              <a:ext uri="{FF2B5EF4-FFF2-40B4-BE49-F238E27FC236}">
                <a16:creationId xmlns:a16="http://schemas.microsoft.com/office/drawing/2014/main" id="{362810D9-2C5A-477D-949C-C19189547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467"/>
            <a:ext cx="12191999" cy="686646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A3D26D72-EAD9-4BA1-B392-5DCE508F1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" b="9220"/>
          <a:stretch/>
        </p:blipFill>
        <p:spPr bwMode="auto">
          <a:xfrm>
            <a:off x="20" y="-9107"/>
            <a:ext cx="12191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Arc 72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CF0B21-A2A2-4F51-83DA-38DCDA4F3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8235"/>
            <a:ext cx="9955526" cy="358550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400">
                <a:solidFill>
                  <a:srgbClr val="FFFFFF"/>
                </a:solidFill>
                <a:latin typeface="Gill Sans Nova" panose="020B0602020104020203" pitchFamily="34" charset="0"/>
              </a:rPr>
              <a:t>The Earth’s Ozone layer protects life from harmful Ultraviolet Radiation from the Sun. </a:t>
            </a:r>
          </a:p>
          <a:p>
            <a:pPr marL="0" indent="0">
              <a:buNone/>
            </a:pPr>
            <a:endParaRPr lang="en-US" sz="3400">
              <a:solidFill>
                <a:srgbClr val="FFFFFF"/>
              </a:solidFill>
              <a:latin typeface="Gill Sans Nova" panose="020B0602020104020203" pitchFamily="34" charset="0"/>
            </a:endParaRPr>
          </a:p>
          <a:p>
            <a:pPr marL="0" indent="0">
              <a:buNone/>
            </a:pPr>
            <a:r>
              <a:rPr lang="en-US" sz="3400">
                <a:solidFill>
                  <a:srgbClr val="FFFFFF"/>
                </a:solidFill>
                <a:latin typeface="Gill Sans Nova" panose="020B0602020104020203" pitchFamily="34" charset="0"/>
              </a:rPr>
              <a:t>How much UV light does the ozone layer protect us from? How does the intensity of UV light change over time as altitude is increased?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407009-116C-400B-B592-699FC6EC1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9979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Gill Sans Nova" panose="020B0602020104020203" pitchFamily="34" charset="0"/>
              </a:rPr>
              <a:t>Science Question</a:t>
            </a:r>
          </a:p>
        </p:txBody>
      </p:sp>
      <p:pic>
        <p:nvPicPr>
          <p:cNvPr id="2" name="Picture 5" descr="Logo&#10;&#10;Description automatically generated">
            <a:extLst>
              <a:ext uri="{FF2B5EF4-FFF2-40B4-BE49-F238E27FC236}">
                <a16:creationId xmlns:a16="http://schemas.microsoft.com/office/drawing/2014/main" id="{40A09402-3D8E-EA08-B8FB-F1F078A722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5" r="84175" b="1667"/>
          <a:stretch/>
        </p:blipFill>
        <p:spPr>
          <a:xfrm>
            <a:off x="11572890" y="6175038"/>
            <a:ext cx="619110" cy="61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0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!!Rectangle">
            <a:extLst>
              <a:ext uri="{FF2B5EF4-FFF2-40B4-BE49-F238E27FC236}">
                <a16:creationId xmlns:a16="http://schemas.microsoft.com/office/drawing/2014/main" id="{362810D9-2C5A-477D-949C-C19189547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467"/>
            <a:ext cx="12191999" cy="686646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A3D26D72-EAD9-4BA1-B392-5DCE508F1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" b="9220"/>
          <a:stretch/>
        </p:blipFill>
        <p:spPr bwMode="auto">
          <a:xfrm>
            <a:off x="20" y="-9107"/>
            <a:ext cx="12191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3CE654A-159F-40AD-B13D-1151F5D56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591344"/>
            <a:ext cx="3200400" cy="5585619"/>
          </a:xfrm>
        </p:spPr>
        <p:txBody>
          <a:bodyPr>
            <a:normAutofit/>
          </a:bodyPr>
          <a:lstStyle/>
          <a:p>
            <a:r>
              <a:rPr lang="en-US" sz="4800">
                <a:solidFill>
                  <a:srgbClr val="FFFFFF"/>
                </a:solidFill>
                <a:latin typeface="Gill Sans Nova" panose="020B0602020104020203" pitchFamily="34" charset="0"/>
              </a:rPr>
              <a:t>Objectives</a:t>
            </a:r>
          </a:p>
        </p:txBody>
      </p:sp>
      <p:sp>
        <p:nvSpPr>
          <p:cNvPr id="73" name="Arc 72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CF0B21-A2A2-4F51-83DA-38DCDA4F3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234" y="1338823"/>
            <a:ext cx="6906491" cy="418035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3200">
                <a:solidFill>
                  <a:srgbClr val="FFFFFF"/>
                </a:solidFill>
                <a:latin typeface="Gill Sans Nova" panose="020B0602020104020203" pitchFamily="34" charset="0"/>
              </a:rPr>
              <a:t>- To record and interpret data from the following sensors as the payload rose through the atmosphere:</a:t>
            </a:r>
          </a:p>
          <a:p>
            <a:pPr lvl="1"/>
            <a:r>
              <a:rPr lang="en-US" sz="3200">
                <a:solidFill>
                  <a:srgbClr val="FFFFFF"/>
                </a:solidFill>
                <a:latin typeface="Gill Sans Nova" panose="020B0602020104020203" pitchFamily="34" charset="0"/>
              </a:rPr>
              <a:t>Ultraviolet Radiation</a:t>
            </a:r>
          </a:p>
          <a:p>
            <a:pPr lvl="1"/>
            <a:r>
              <a:rPr lang="en-US" sz="3200">
                <a:solidFill>
                  <a:srgbClr val="FFFFFF"/>
                </a:solidFill>
                <a:latin typeface="Gill Sans Nova" panose="020B0602020104020203" pitchFamily="34" charset="0"/>
              </a:rPr>
              <a:t>O</a:t>
            </a:r>
            <a:r>
              <a:rPr lang="en-US" sz="3200" baseline="-25000">
                <a:solidFill>
                  <a:srgbClr val="FFFFFF"/>
                </a:solidFill>
                <a:latin typeface="Gill Sans Nova" panose="020B0602020104020203" pitchFamily="34" charset="0"/>
              </a:rPr>
              <a:t>3</a:t>
            </a:r>
            <a:r>
              <a:rPr lang="en-US" sz="3200">
                <a:solidFill>
                  <a:srgbClr val="FFFFFF"/>
                </a:solidFill>
                <a:latin typeface="Gill Sans Nova" panose="020B0602020104020203" pitchFamily="34" charset="0"/>
              </a:rPr>
              <a:t> (ozone) </a:t>
            </a:r>
          </a:p>
          <a:p>
            <a:pPr lvl="1"/>
            <a:r>
              <a:rPr lang="en-US" sz="3200">
                <a:solidFill>
                  <a:srgbClr val="FFFFFF"/>
                </a:solidFill>
                <a:latin typeface="Gill Sans Nova" panose="020B0602020104020203" pitchFamily="34" charset="0"/>
              </a:rPr>
              <a:t>O</a:t>
            </a:r>
            <a:r>
              <a:rPr lang="en-US" sz="3200" baseline="-25000">
                <a:solidFill>
                  <a:srgbClr val="FFFFFF"/>
                </a:solidFill>
                <a:latin typeface="Gill Sans Nova" panose="020B0602020104020203" pitchFamily="34" charset="0"/>
              </a:rPr>
              <a:t>2</a:t>
            </a:r>
            <a:r>
              <a:rPr lang="en-US" sz="3200">
                <a:solidFill>
                  <a:srgbClr val="FFFFFF"/>
                </a:solidFill>
                <a:latin typeface="Gill Sans Nova" panose="020B0602020104020203" pitchFamily="34" charset="0"/>
              </a:rPr>
              <a:t> (oxygen) </a:t>
            </a:r>
          </a:p>
          <a:p>
            <a:pPr lvl="1"/>
            <a:r>
              <a:rPr lang="en-US" sz="3200">
                <a:solidFill>
                  <a:srgbClr val="FFFFFF"/>
                </a:solidFill>
                <a:latin typeface="Gill Sans Nova" panose="020B0602020104020203" pitchFamily="34" charset="0"/>
              </a:rPr>
              <a:t>BMP280 (Temperature, humidity, and pressure)</a:t>
            </a:r>
          </a:p>
          <a:p>
            <a:pPr marL="0" indent="0">
              <a:buNone/>
            </a:pPr>
            <a:r>
              <a:rPr lang="en-US" sz="3200">
                <a:solidFill>
                  <a:srgbClr val="FFFFFF"/>
                </a:solidFill>
                <a:latin typeface="Gill Sans Nova" panose="020B0602020104020203" pitchFamily="34" charset="0"/>
              </a:rPr>
              <a:t>- To take a photograph of the curvature of the Earth.</a:t>
            </a:r>
          </a:p>
        </p:txBody>
      </p:sp>
      <p:pic>
        <p:nvPicPr>
          <p:cNvPr id="2" name="Picture 5" descr="Logo&#10;&#10;Description automatically generated">
            <a:extLst>
              <a:ext uri="{FF2B5EF4-FFF2-40B4-BE49-F238E27FC236}">
                <a16:creationId xmlns:a16="http://schemas.microsoft.com/office/drawing/2014/main" id="{873BF21B-F3CD-5696-30D1-80CE07EA8A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5" r="84175" b="1667"/>
          <a:stretch/>
        </p:blipFill>
        <p:spPr>
          <a:xfrm>
            <a:off x="11572870" y="6200775"/>
            <a:ext cx="619110" cy="61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7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4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A3D26D72-EAD9-4BA1-B392-5DCE508F1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" b="9220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9A7490-021E-4F94-9D27-A0B045850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09954"/>
            <a:ext cx="9144000" cy="98779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Gill Sans Nova" panose="020B0602020104020203" pitchFamily="34" charset="0"/>
              </a:rPr>
              <a:t>Timeline</a:t>
            </a:r>
          </a:p>
        </p:txBody>
      </p:sp>
      <p:sp>
        <p:nvSpPr>
          <p:cNvPr id="3" name="Flowchart: Predefined Process 2">
            <a:extLst>
              <a:ext uri="{FF2B5EF4-FFF2-40B4-BE49-F238E27FC236}">
                <a16:creationId xmlns:a16="http://schemas.microsoft.com/office/drawing/2014/main" id="{F581E612-7714-A8C9-333F-F2E8995A4114}"/>
              </a:ext>
            </a:extLst>
          </p:cNvPr>
          <p:cNvSpPr/>
          <p:nvPr/>
        </p:nvSpPr>
        <p:spPr>
          <a:xfrm>
            <a:off x="1670650" y="1498035"/>
            <a:ext cx="9000224" cy="5003319"/>
          </a:xfrm>
          <a:prstGeom prst="flowChartPredefinedProcess">
            <a:avLst/>
          </a:prstGeom>
          <a:solidFill>
            <a:schemeClr val="tx2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cs typeface="Calibri" panose="020F0502020204030204"/>
            </a:endParaRPr>
          </a:p>
        </p:txBody>
      </p:sp>
      <p:sp>
        <p:nvSpPr>
          <p:cNvPr id="1186" name="TextBox 1185">
            <a:extLst>
              <a:ext uri="{FF2B5EF4-FFF2-40B4-BE49-F238E27FC236}">
                <a16:creationId xmlns:a16="http://schemas.microsoft.com/office/drawing/2014/main" id="{4E4AB7B4-914C-8013-386A-0EF96C158DB9}"/>
              </a:ext>
            </a:extLst>
          </p:cNvPr>
          <p:cNvSpPr txBox="1"/>
          <p:nvPr/>
        </p:nvSpPr>
        <p:spPr>
          <a:xfrm>
            <a:off x="2868822" y="1646746"/>
            <a:ext cx="3145766" cy="52937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Gill Sans Nova" panose="020B0602020104020203" pitchFamily="34" charset="0"/>
                <a:cs typeface="Calibri"/>
              </a:rPr>
              <a:t>January - </a:t>
            </a:r>
          </a:p>
          <a:p>
            <a:r>
              <a:rPr lang="en-US" sz="2400">
                <a:solidFill>
                  <a:schemeClr val="bg1"/>
                </a:solidFill>
                <a:latin typeface="Gill Sans Nova" panose="020B0602020104020203" pitchFamily="34" charset="0"/>
                <a:cs typeface="Calibri"/>
              </a:rPr>
              <a:t>Create Bill of Material</a:t>
            </a:r>
          </a:p>
          <a:p>
            <a:r>
              <a:rPr lang="en-US" sz="2400">
                <a:solidFill>
                  <a:schemeClr val="bg1"/>
                </a:solidFill>
                <a:latin typeface="Gill Sans Nova" panose="020B0602020104020203" pitchFamily="34" charset="0"/>
                <a:cs typeface="Calibri"/>
              </a:rPr>
              <a:t>Create Gantt chart</a:t>
            </a:r>
          </a:p>
          <a:p>
            <a:endParaRPr lang="en-US">
              <a:solidFill>
                <a:schemeClr val="bg1"/>
              </a:solidFill>
              <a:latin typeface="Gill Sans Nova" panose="020B0602020104020203" pitchFamily="34" charset="0"/>
              <a:cs typeface="Calibri"/>
            </a:endParaRPr>
          </a:p>
          <a:p>
            <a:endParaRPr lang="en-US">
              <a:solidFill>
                <a:schemeClr val="bg1"/>
              </a:solidFill>
              <a:latin typeface="Gill Sans Nova" panose="020B0602020104020203" pitchFamily="34" charset="0"/>
              <a:cs typeface="Calibri"/>
            </a:endParaRPr>
          </a:p>
          <a:p>
            <a:endParaRPr lang="en-US">
              <a:solidFill>
                <a:schemeClr val="bg1"/>
              </a:solidFill>
              <a:latin typeface="Gill Sans Nova" panose="020B0602020104020203" pitchFamily="34" charset="0"/>
              <a:cs typeface="Calibri"/>
            </a:endParaRPr>
          </a:p>
          <a:p>
            <a:endParaRPr lang="en-US">
              <a:solidFill>
                <a:schemeClr val="bg1"/>
              </a:solidFill>
              <a:latin typeface="Gill Sans Nova" panose="020B0602020104020203" pitchFamily="34" charset="0"/>
              <a:cs typeface="Calibri"/>
            </a:endParaRPr>
          </a:p>
          <a:p>
            <a:r>
              <a:rPr lang="en-US" sz="2800">
                <a:solidFill>
                  <a:schemeClr val="bg1"/>
                </a:solidFill>
                <a:latin typeface="Gill Sans Nova" panose="020B0602020104020203" pitchFamily="34" charset="0"/>
                <a:cs typeface="Calibri"/>
              </a:rPr>
              <a:t>February - </a:t>
            </a:r>
          </a:p>
          <a:p>
            <a:r>
              <a:rPr lang="en-US" sz="2400">
                <a:solidFill>
                  <a:schemeClr val="bg1"/>
                </a:solidFill>
                <a:latin typeface="Gill Sans Nova" panose="020B0602020104020203" pitchFamily="34" charset="0"/>
                <a:cs typeface="Calibri"/>
              </a:rPr>
              <a:t>Get Parts in  </a:t>
            </a:r>
            <a:endParaRPr lang="en-US">
              <a:solidFill>
                <a:schemeClr val="bg1"/>
              </a:solidFill>
              <a:latin typeface="Gill Sans Nova" panose="020B0602020104020203" pitchFamily="34" charset="0"/>
              <a:cs typeface="Calibri"/>
            </a:endParaRPr>
          </a:p>
          <a:p>
            <a:r>
              <a:rPr lang="en-US" sz="2400">
                <a:solidFill>
                  <a:schemeClr val="bg1"/>
                </a:solidFill>
                <a:latin typeface="Gill Sans Nova" panose="020B0602020104020203" pitchFamily="34" charset="0"/>
                <a:cs typeface="Calibri"/>
              </a:rPr>
              <a:t>Create enclosure </a:t>
            </a:r>
            <a:endParaRPr lang="en-US">
              <a:solidFill>
                <a:schemeClr val="bg1"/>
              </a:solidFill>
              <a:latin typeface="Gill Sans Nova" panose="020B0602020104020203" pitchFamily="34" charset="0"/>
              <a:cs typeface="Calibri"/>
            </a:endParaRPr>
          </a:p>
          <a:p>
            <a:r>
              <a:rPr lang="en-US" sz="2400">
                <a:solidFill>
                  <a:schemeClr val="bg1"/>
                </a:solidFill>
                <a:latin typeface="Gill Sans Nova" panose="020B0602020104020203" pitchFamily="34" charset="0"/>
                <a:cs typeface="Calibri"/>
              </a:rPr>
              <a:t>Start working on O2 and O3 sensors</a:t>
            </a:r>
          </a:p>
          <a:p>
            <a:endParaRPr lang="en-US" sz="2400">
              <a:solidFill>
                <a:schemeClr val="bg1"/>
              </a:solidFill>
              <a:latin typeface="Gill Sans Nova" panose="020B0602020104020203" pitchFamily="34" charset="0"/>
              <a:cs typeface="Calibri"/>
            </a:endParaRPr>
          </a:p>
          <a:p>
            <a:endParaRPr lang="en-US" sz="2400">
              <a:solidFill>
                <a:schemeClr val="bg1"/>
              </a:solidFill>
              <a:latin typeface="Gill Sans Nova" panose="020B0602020104020203" pitchFamily="34" charset="0"/>
              <a:cs typeface="Calibri"/>
            </a:endParaRPr>
          </a:p>
          <a:p>
            <a:endParaRPr lang="en-US">
              <a:solidFill>
                <a:schemeClr val="bg1"/>
              </a:solidFill>
              <a:latin typeface="Gill Sans Nova" panose="020B0602020104020203" pitchFamily="34" charset="0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1C1F8A-B12D-7C32-596C-00E10F1D79DE}"/>
              </a:ext>
            </a:extLst>
          </p:cNvPr>
          <p:cNvSpPr txBox="1"/>
          <p:nvPr/>
        </p:nvSpPr>
        <p:spPr>
          <a:xfrm>
            <a:off x="6318490" y="1645848"/>
            <a:ext cx="3117011" cy="42780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Gill Sans Nova" panose="020B0602020104020203" pitchFamily="34" charset="0"/>
                <a:cs typeface="Calibri"/>
              </a:rPr>
              <a:t>March -</a:t>
            </a:r>
          </a:p>
          <a:p>
            <a:r>
              <a:rPr lang="en-US" sz="2400">
                <a:solidFill>
                  <a:schemeClr val="bg1"/>
                </a:solidFill>
                <a:latin typeface="Gill Sans Nova" panose="020B0602020104020203" pitchFamily="34" charset="0"/>
                <a:cs typeface="Calibri"/>
              </a:rPr>
              <a:t>Finish up O2 and O3 sensors</a:t>
            </a:r>
          </a:p>
          <a:p>
            <a:r>
              <a:rPr lang="en-US" sz="2400">
                <a:solidFill>
                  <a:schemeClr val="bg1"/>
                </a:solidFill>
                <a:latin typeface="Gill Sans Nova" panose="020B0602020104020203" pitchFamily="34" charset="0"/>
                <a:cs typeface="Calibri"/>
              </a:rPr>
              <a:t>Begin on UV sensors</a:t>
            </a:r>
          </a:p>
          <a:p>
            <a:r>
              <a:rPr lang="en-US" sz="2400">
                <a:solidFill>
                  <a:schemeClr val="bg1"/>
                </a:solidFill>
                <a:latin typeface="Gill Sans Nova" panose="020B0602020104020203" pitchFamily="34" charset="0"/>
                <a:cs typeface="Calibri"/>
              </a:rPr>
              <a:t>Test camera </a:t>
            </a:r>
          </a:p>
          <a:p>
            <a:r>
              <a:rPr lang="en-US" sz="2400">
                <a:solidFill>
                  <a:schemeClr val="bg1"/>
                </a:solidFill>
                <a:latin typeface="Gill Sans Nova" panose="020B0602020104020203" pitchFamily="34" charset="0"/>
                <a:cs typeface="Calibri"/>
              </a:rPr>
              <a:t>Start installing </a:t>
            </a:r>
            <a:endParaRPr lang="en-US">
              <a:solidFill>
                <a:schemeClr val="bg1"/>
              </a:solidFill>
              <a:latin typeface="Gill Sans Nova" panose="020B0602020104020203" pitchFamily="34" charset="0"/>
              <a:cs typeface="Calibri"/>
            </a:endParaRPr>
          </a:p>
          <a:p>
            <a:endParaRPr lang="en-US" sz="2400">
              <a:solidFill>
                <a:schemeClr val="bg1"/>
              </a:solidFill>
              <a:latin typeface="Gill Sans Nova" panose="020B0602020104020203" pitchFamily="34" charset="0"/>
              <a:cs typeface="Calibri"/>
            </a:endParaRPr>
          </a:p>
          <a:p>
            <a:r>
              <a:rPr lang="en-US" sz="2800">
                <a:solidFill>
                  <a:schemeClr val="bg1"/>
                </a:solidFill>
                <a:latin typeface="Gill Sans Nova" panose="020B0602020104020203" pitchFamily="34" charset="0"/>
                <a:cs typeface="Calibri"/>
              </a:rPr>
              <a:t>April - </a:t>
            </a:r>
          </a:p>
          <a:p>
            <a:r>
              <a:rPr lang="en-US" sz="2400">
                <a:solidFill>
                  <a:schemeClr val="bg1"/>
                </a:solidFill>
                <a:latin typeface="Gill Sans Nova" panose="020B0602020104020203" pitchFamily="34" charset="0"/>
                <a:cs typeface="Calibri"/>
              </a:rPr>
              <a:t>Final Testing </a:t>
            </a:r>
            <a:r>
              <a:rPr lang="en-US">
                <a:solidFill>
                  <a:schemeClr val="bg1"/>
                </a:solidFill>
                <a:latin typeface="Gill Sans Nova" panose="020B0602020104020203" pitchFamily="34" charset="0"/>
                <a:cs typeface="Calibri"/>
              </a:rPr>
              <a:t> </a:t>
            </a:r>
          </a:p>
          <a:p>
            <a:r>
              <a:rPr lang="en-US" sz="2400">
                <a:solidFill>
                  <a:schemeClr val="bg1"/>
                </a:solidFill>
                <a:latin typeface="Gill Sans Nova" panose="020B0602020104020203" pitchFamily="34" charset="0"/>
                <a:cs typeface="Calibri"/>
              </a:rPr>
              <a:t>Launch</a:t>
            </a:r>
          </a:p>
          <a:p>
            <a:r>
              <a:rPr lang="en-US" sz="2400">
                <a:solidFill>
                  <a:schemeClr val="bg1"/>
                </a:solidFill>
                <a:latin typeface="Gill Sans Nova" panose="020B0602020104020203" pitchFamily="34" charset="0"/>
                <a:cs typeface="Calibri"/>
              </a:rPr>
              <a:t>Results &amp; Analysis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92978B-2EC3-6709-6A9A-736A6B462D40}"/>
              </a:ext>
            </a:extLst>
          </p:cNvPr>
          <p:cNvSpPr txBox="1"/>
          <p:nvPr/>
        </p:nvSpPr>
        <p:spPr>
          <a:xfrm>
            <a:off x="1673704" y="1343025"/>
            <a:ext cx="1190446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 dirty="0">
                <a:solidFill>
                  <a:schemeClr val="bg1"/>
                </a:solidFill>
                <a:cs typeface="Calibri"/>
              </a:rPr>
              <a:t>01.07.22</a:t>
            </a:r>
            <a:endParaRPr lang="en-US">
              <a:solidFill>
                <a:schemeClr val="bg1"/>
              </a:solidFill>
              <a:cs typeface="Calibri"/>
            </a:endParaRPr>
          </a:p>
          <a:p>
            <a:r>
              <a:rPr lang="en-US" dirty="0">
                <a:solidFill>
                  <a:schemeClr val="bg1"/>
                </a:solidFill>
                <a:cs typeface="Calibri"/>
              </a:rPr>
              <a:t>01.12.22</a:t>
            </a:r>
          </a:p>
          <a:p>
            <a:endParaRPr lang="en-US" dirty="0">
              <a:solidFill>
                <a:schemeClr val="bg1"/>
              </a:solidFill>
              <a:cs typeface="Calibri"/>
            </a:endParaRPr>
          </a:p>
          <a:p>
            <a:endParaRPr lang="en-US" dirty="0">
              <a:solidFill>
                <a:schemeClr val="bg1"/>
              </a:solidFill>
              <a:cs typeface="Calibri"/>
            </a:endParaRPr>
          </a:p>
          <a:p>
            <a:endParaRPr lang="en-US" dirty="0">
              <a:solidFill>
                <a:schemeClr val="bg1"/>
              </a:solidFill>
              <a:cs typeface="Calibri"/>
            </a:endParaRPr>
          </a:p>
          <a:p>
            <a:endParaRPr lang="en-US" dirty="0">
              <a:solidFill>
                <a:schemeClr val="bg1"/>
              </a:solidFill>
              <a:cs typeface="Calibri"/>
            </a:endParaRPr>
          </a:p>
          <a:p>
            <a:endParaRPr lang="en-US" dirty="0">
              <a:solidFill>
                <a:schemeClr val="bg1"/>
              </a:solidFill>
              <a:cs typeface="Calibri"/>
            </a:endParaRPr>
          </a:p>
          <a:p>
            <a:endParaRPr lang="en-US" dirty="0">
              <a:solidFill>
                <a:schemeClr val="bg1"/>
              </a:solidFill>
              <a:cs typeface="Calibri"/>
            </a:endParaRPr>
          </a:p>
          <a:p>
            <a:r>
              <a:rPr lang="en-US" dirty="0">
                <a:solidFill>
                  <a:schemeClr val="bg1"/>
                </a:solidFill>
                <a:cs typeface="Calibri"/>
              </a:rPr>
              <a:t>02.18.22</a:t>
            </a:r>
          </a:p>
          <a:p>
            <a:endParaRPr lang="en-US" dirty="0">
              <a:solidFill>
                <a:schemeClr val="bg1"/>
              </a:solidFill>
              <a:cs typeface="Calibri"/>
            </a:endParaRPr>
          </a:p>
          <a:p>
            <a:endParaRPr lang="en-US" dirty="0">
              <a:solidFill>
                <a:schemeClr val="bg1"/>
              </a:solidFill>
              <a:cs typeface="Calibri"/>
            </a:endParaRPr>
          </a:p>
          <a:p>
            <a:r>
              <a:rPr lang="en-US" dirty="0">
                <a:solidFill>
                  <a:schemeClr val="bg1"/>
                </a:solidFill>
                <a:cs typeface="Calibri"/>
              </a:rPr>
              <a:t>02.20.22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7" name="Graphic 7" descr="Caret Right outline">
            <a:extLst>
              <a:ext uri="{FF2B5EF4-FFF2-40B4-BE49-F238E27FC236}">
                <a16:creationId xmlns:a16="http://schemas.microsoft.com/office/drawing/2014/main" id="{1F00CD61-3FE8-2E4A-68B3-E74A12B707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2605177" y="4366403"/>
            <a:ext cx="526211" cy="18201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9D83F1-082D-9757-5EF5-045525522FAF}"/>
              </a:ext>
            </a:extLst>
          </p:cNvPr>
          <p:cNvSpPr txBox="1"/>
          <p:nvPr/>
        </p:nvSpPr>
        <p:spPr>
          <a:xfrm>
            <a:off x="9551598" y="2089748"/>
            <a:ext cx="111855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cs typeface="Calibri"/>
              </a:rPr>
              <a:t>03.12.22</a:t>
            </a:r>
            <a:endParaRPr lang="en-US">
              <a:solidFill>
                <a:schemeClr val="bg1"/>
              </a:solidFill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3A2740-94C7-55D7-6DE8-F43916E273C3}"/>
              </a:ext>
            </a:extLst>
          </p:cNvPr>
          <p:cNvSpPr txBox="1"/>
          <p:nvPr/>
        </p:nvSpPr>
        <p:spPr>
          <a:xfrm>
            <a:off x="9550700" y="2793341"/>
            <a:ext cx="1118559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schemeClr val="bg1"/>
              </a:solidFill>
              <a:cs typeface="Calibri"/>
            </a:endParaRPr>
          </a:p>
          <a:p>
            <a:endParaRPr lang="en-US" dirty="0">
              <a:solidFill>
                <a:schemeClr val="bg1"/>
              </a:solidFill>
              <a:cs typeface="Calibri"/>
            </a:endParaRPr>
          </a:p>
          <a:p>
            <a:pPr algn="l"/>
            <a:r>
              <a:rPr lang="en-US" dirty="0">
                <a:solidFill>
                  <a:schemeClr val="bg1"/>
                </a:solidFill>
                <a:cs typeface="Calibri"/>
              </a:rPr>
              <a:t>03.15.22</a:t>
            </a:r>
          </a:p>
          <a:p>
            <a:endParaRPr lang="en-US" dirty="0">
              <a:solidFill>
                <a:schemeClr val="bg1"/>
              </a:solidFill>
              <a:cs typeface="Calibri"/>
            </a:endParaRPr>
          </a:p>
          <a:p>
            <a:endParaRPr lang="en-US" dirty="0">
              <a:solidFill>
                <a:schemeClr val="bg1"/>
              </a:solidFill>
              <a:cs typeface="Calibri"/>
            </a:endParaRPr>
          </a:p>
          <a:p>
            <a:endParaRPr lang="en-US" dirty="0">
              <a:solidFill>
                <a:schemeClr val="bg1"/>
              </a:solidFill>
              <a:cs typeface="Calibri"/>
            </a:endParaRPr>
          </a:p>
          <a:p>
            <a:endParaRPr lang="en-US" dirty="0">
              <a:solidFill>
                <a:schemeClr val="bg1"/>
              </a:solidFill>
              <a:cs typeface="Calibri"/>
            </a:endParaRPr>
          </a:p>
          <a:p>
            <a:r>
              <a:rPr lang="en-US" dirty="0">
                <a:solidFill>
                  <a:schemeClr val="bg1"/>
                </a:solidFill>
                <a:cs typeface="Calibri"/>
              </a:rPr>
              <a:t>04.01.22</a:t>
            </a:r>
          </a:p>
          <a:p>
            <a:endParaRPr lang="en-US" dirty="0">
              <a:solidFill>
                <a:schemeClr val="bg1"/>
              </a:solidFill>
              <a:cs typeface="Calibri"/>
            </a:endParaRPr>
          </a:p>
          <a:p>
            <a:r>
              <a:rPr lang="en-US" dirty="0">
                <a:solidFill>
                  <a:schemeClr val="bg1"/>
                </a:solidFill>
                <a:cs typeface="Calibri"/>
              </a:rPr>
              <a:t>04.02.22</a:t>
            </a:r>
          </a:p>
          <a:p>
            <a:endParaRPr lang="en-US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12" name="Graphic 7" descr="Caret Right outline">
            <a:extLst>
              <a:ext uri="{FF2B5EF4-FFF2-40B4-BE49-F238E27FC236}">
                <a16:creationId xmlns:a16="http://schemas.microsoft.com/office/drawing/2014/main" id="{EBCE9283-ED86-4B34-1624-607D9981D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27040" y="4811955"/>
            <a:ext cx="526211" cy="1345722"/>
          </a:xfrm>
          <a:prstGeom prst="rect">
            <a:avLst/>
          </a:prstGeom>
        </p:spPr>
      </p:pic>
      <p:pic>
        <p:nvPicPr>
          <p:cNvPr id="4" name="Picture 5" descr="Logo&#10;&#10;Description automatically generated">
            <a:extLst>
              <a:ext uri="{FF2B5EF4-FFF2-40B4-BE49-F238E27FC236}">
                <a16:creationId xmlns:a16="http://schemas.microsoft.com/office/drawing/2014/main" id="{AEA595D3-ECB0-BE2A-64AB-69FE912E28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45" r="84175" b="1667"/>
          <a:stretch/>
        </p:blipFill>
        <p:spPr>
          <a:xfrm>
            <a:off x="11598387" y="6183960"/>
            <a:ext cx="619110" cy="611662"/>
          </a:xfrm>
          <a:prstGeom prst="rect">
            <a:avLst/>
          </a:prstGeom>
        </p:spPr>
      </p:pic>
      <p:pic>
        <p:nvPicPr>
          <p:cNvPr id="13" name="Graphic 7" descr="Caret Right outline">
            <a:extLst>
              <a:ext uri="{FF2B5EF4-FFF2-40B4-BE49-F238E27FC236}">
                <a16:creationId xmlns:a16="http://schemas.microsoft.com/office/drawing/2014/main" id="{D3433717-4F20-4071-2AA4-7B40642A5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27039" y="2554892"/>
            <a:ext cx="526211" cy="190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07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A3D26D72-EAD9-4BA1-B392-5DCE508F1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" b="9220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9A7490-021E-4F94-9D27-A0B045850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>
                <a:solidFill>
                  <a:srgbClr val="FFFFFF"/>
                </a:solidFill>
                <a:latin typeface="Gill Sans Nova" panose="020B0602020104020203" pitchFamily="34" charset="0"/>
              </a:rPr>
              <a:t>Sensors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150585-AAD3-475E-BBDC-A1D590A8C6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5040" y="1806859"/>
            <a:ext cx="5181600" cy="435133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sz="3200" err="1">
                <a:latin typeface="Gill Sans Nova" panose="020B0602020104020203" pitchFamily="34" charset="0"/>
              </a:rPr>
              <a:t>Lightdow</a:t>
            </a:r>
            <a:r>
              <a:rPr lang="en-US" sz="3200">
                <a:latin typeface="Gill Sans Nova" panose="020B0602020104020203" pitchFamily="34" charset="0"/>
              </a:rPr>
              <a:t> 4K Action Camera</a:t>
            </a:r>
          </a:p>
          <a:p>
            <a:r>
              <a:rPr lang="en-US" sz="3200" err="1">
                <a:latin typeface="Gill Sans Nova" panose="020B0602020104020203" pitchFamily="34" charset="0"/>
              </a:rPr>
              <a:t>Waveshare</a:t>
            </a:r>
            <a:r>
              <a:rPr lang="en-US" sz="3200">
                <a:latin typeface="Gill Sans Nova" panose="020B0602020104020203" pitchFamily="34" charset="0"/>
              </a:rPr>
              <a:t> 9537 UV Sensor Response spectrum: 200nm-370nm</a:t>
            </a:r>
          </a:p>
          <a:p>
            <a:r>
              <a:rPr lang="en-US" sz="3200">
                <a:latin typeface="Gill Sans Nova" panose="020B0602020104020203" pitchFamily="34" charset="0"/>
              </a:rPr>
              <a:t>BMP 280 – Pressure, Humidity, and Temperature Sensor</a:t>
            </a:r>
          </a:p>
          <a:p>
            <a:r>
              <a:rPr lang="en-US" sz="3200" err="1">
                <a:latin typeface="Gill Sans Nova" panose="020B0602020104020203" pitchFamily="34" charset="0"/>
              </a:rPr>
              <a:t>DFRobot</a:t>
            </a:r>
            <a:r>
              <a:rPr lang="en-US" sz="3200">
                <a:latin typeface="Gill Sans Nova" panose="020B0602020104020203" pitchFamily="34" charset="0"/>
              </a:rPr>
              <a:t> I</a:t>
            </a:r>
            <a:r>
              <a:rPr lang="en-US" sz="3200" baseline="30000">
                <a:latin typeface="Gill Sans Nova" panose="020B0602020104020203" pitchFamily="34" charset="0"/>
              </a:rPr>
              <a:t>2</a:t>
            </a:r>
            <a:r>
              <a:rPr lang="en-US" sz="3200">
                <a:latin typeface="Gill Sans Nova" panose="020B0602020104020203" pitchFamily="34" charset="0"/>
              </a:rPr>
              <a:t>C Oxygen Sensor</a:t>
            </a:r>
          </a:p>
          <a:p>
            <a:r>
              <a:rPr lang="en-US" sz="3200" err="1">
                <a:latin typeface="Gill Sans Nova" panose="020B0602020104020203" pitchFamily="34" charset="0"/>
              </a:rPr>
              <a:t>DFRobot</a:t>
            </a:r>
            <a:r>
              <a:rPr lang="en-US" sz="3200">
                <a:latin typeface="Gill Sans Nova" panose="020B0602020104020203" pitchFamily="34" charset="0"/>
              </a:rPr>
              <a:t> I</a:t>
            </a:r>
            <a:r>
              <a:rPr lang="en-US" sz="3200" baseline="30000">
                <a:latin typeface="Gill Sans Nova" panose="020B0602020104020203" pitchFamily="34" charset="0"/>
              </a:rPr>
              <a:t>2</a:t>
            </a:r>
            <a:r>
              <a:rPr lang="en-US" sz="3200">
                <a:latin typeface="Gill Sans Nova" panose="020B0602020104020203" pitchFamily="34" charset="0"/>
              </a:rPr>
              <a:t>C Ozone Sensor</a:t>
            </a:r>
          </a:p>
          <a:p>
            <a:endParaRPr lang="en-US">
              <a:latin typeface="Gill Sans Nova" panose="020B06020201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F0672-6F52-4CDD-99E2-7855BCA17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0688"/>
            <a:ext cx="2346667" cy="16631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C36A36-2D24-4310-98D7-14F1032CD8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42" t="8410" r="17043" b="5323"/>
          <a:stretch/>
        </p:blipFill>
        <p:spPr>
          <a:xfrm>
            <a:off x="2188310" y="4055340"/>
            <a:ext cx="1433203" cy="19134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267910-1119-463A-9E72-45F8590030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590" t="5324" r="21743" b="5324"/>
          <a:stretch/>
        </p:blipFill>
        <p:spPr>
          <a:xfrm>
            <a:off x="4010930" y="1678197"/>
            <a:ext cx="1742180" cy="20602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DE1D87-93A5-4FD2-9405-B073AC9B80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130" t="13352" r="22130" b="13427"/>
          <a:stretch/>
        </p:blipFill>
        <p:spPr>
          <a:xfrm>
            <a:off x="3816782" y="3892766"/>
            <a:ext cx="2516567" cy="2203835"/>
          </a:xfrm>
          <a:prstGeom prst="rect">
            <a:avLst/>
          </a:prstGeom>
        </p:spPr>
      </p:pic>
      <p:pic>
        <p:nvPicPr>
          <p:cNvPr id="5" name="Picture 4" descr="A screen shot of a computer&#10;&#10;Description automatically generated with low confidence">
            <a:extLst>
              <a:ext uri="{FF2B5EF4-FFF2-40B4-BE49-F238E27FC236}">
                <a16:creationId xmlns:a16="http://schemas.microsoft.com/office/drawing/2014/main" id="{6EB74E1D-3DA6-4102-A346-7B8C46E612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11422" y="4134153"/>
            <a:ext cx="2450638" cy="1459670"/>
          </a:xfrm>
          <a:prstGeom prst="rect">
            <a:avLst/>
          </a:prstGeom>
        </p:spPr>
      </p:pic>
      <p:pic>
        <p:nvPicPr>
          <p:cNvPr id="3" name="Picture 5" descr="Logo&#10;&#10;Description automatically generated">
            <a:extLst>
              <a:ext uri="{FF2B5EF4-FFF2-40B4-BE49-F238E27FC236}">
                <a16:creationId xmlns:a16="http://schemas.microsoft.com/office/drawing/2014/main" id="{83D6A3CF-8046-23C9-CCE3-A68005A9583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45" r="84175" b="1667"/>
          <a:stretch/>
        </p:blipFill>
        <p:spPr>
          <a:xfrm>
            <a:off x="11569450" y="6193605"/>
            <a:ext cx="619110" cy="61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141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A3D26D72-EAD9-4BA1-B392-5DCE508F1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" b="9220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9A7490-021E-4F94-9D27-A0B045850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>
                <a:solidFill>
                  <a:srgbClr val="FFFFFF"/>
                </a:solidFill>
                <a:latin typeface="Gill Sans Nova" panose="020B0602020104020203" pitchFamily="34" charset="0"/>
              </a:rPr>
              <a:t>Controller Board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150585-AAD3-475E-BBDC-A1D590A8C6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91148"/>
            <a:ext cx="5181600" cy="331167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000">
                <a:latin typeface="Gill Sans Nova" panose="020B0602020104020203" pitchFamily="34" charset="0"/>
              </a:rPr>
              <a:t>Arduino Uno Rev3 SMD</a:t>
            </a:r>
          </a:p>
          <a:p>
            <a:pPr marL="0" indent="0">
              <a:buNone/>
            </a:pPr>
            <a:r>
              <a:rPr lang="en-US" sz="3000">
                <a:latin typeface="Gill Sans Nova" panose="020B0602020104020203" pitchFamily="34" charset="0"/>
              </a:rPr>
              <a:t>ATmega328P Microcontroller</a:t>
            </a:r>
          </a:p>
          <a:p>
            <a:pPr marL="0" indent="0">
              <a:buNone/>
            </a:pPr>
            <a:r>
              <a:rPr lang="en-US" sz="3000">
                <a:latin typeface="Gill Sans Nova" panose="020B0602020104020203" pitchFamily="34" charset="0"/>
              </a:rPr>
              <a:t>Clock Speed: 16 MHz</a:t>
            </a:r>
          </a:p>
          <a:p>
            <a:pPr marL="0" indent="0">
              <a:buNone/>
            </a:pPr>
            <a:r>
              <a:rPr lang="en-US" sz="3000">
                <a:latin typeface="Gill Sans Nova" panose="020B0602020104020203" pitchFamily="34" charset="0"/>
              </a:rPr>
              <a:t>32 KB  Flash Memory</a:t>
            </a:r>
          </a:p>
          <a:p>
            <a:pPr marL="0" indent="0">
              <a:buNone/>
            </a:pPr>
            <a:r>
              <a:rPr lang="en-US" sz="3000">
                <a:latin typeface="Gill Sans Nova" panose="020B0602020104020203" pitchFamily="34" charset="0"/>
              </a:rPr>
              <a:t>Weight: 25g</a:t>
            </a:r>
          </a:p>
          <a:p>
            <a:pPr marL="0" indent="0">
              <a:buNone/>
            </a:pPr>
            <a:r>
              <a:rPr lang="en-US" sz="3000">
                <a:latin typeface="Gill Sans Nova" panose="020B0602020104020203" pitchFamily="34" charset="0"/>
              </a:rPr>
              <a:t>Programmed using the Arduino IDE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1B9B44-5A91-4BD9-ADB8-24C3EF7A2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518" y="2191148"/>
            <a:ext cx="4772025" cy="3582759"/>
          </a:xfrm>
          <a:prstGeom prst="rect">
            <a:avLst/>
          </a:prstGeom>
        </p:spPr>
      </p:pic>
      <p:pic>
        <p:nvPicPr>
          <p:cNvPr id="3" name="Picture 5" descr="Logo&#10;&#10;Description automatically generated">
            <a:extLst>
              <a:ext uri="{FF2B5EF4-FFF2-40B4-BE49-F238E27FC236}">
                <a16:creationId xmlns:a16="http://schemas.microsoft.com/office/drawing/2014/main" id="{78E9FECD-BD53-5A4D-364F-2DC8D09F86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5" r="84175" b="1667"/>
          <a:stretch/>
        </p:blipFill>
        <p:spPr>
          <a:xfrm>
            <a:off x="11572870" y="6169792"/>
            <a:ext cx="619110" cy="61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014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A3D26D72-EAD9-4BA1-B392-5DCE508F1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" b="9220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9A7490-021E-4F94-9D27-A0B045850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337" y="135481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rgbClr val="FFFFFF"/>
                </a:solidFill>
                <a:latin typeface="Gill Sans Nova" panose="020B0602020104020203" pitchFamily="34" charset="0"/>
              </a:rPr>
              <a:t>Power Distribution System</a:t>
            </a:r>
          </a:p>
        </p:txBody>
      </p:sp>
      <p:pic>
        <p:nvPicPr>
          <p:cNvPr id="5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A7C367A7-DC2C-3033-9470-163D736A2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721" y="1274962"/>
            <a:ext cx="9006212" cy="5445593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86CB6C8-7F37-B437-0CB6-7595FAD684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5" r="84175" b="1667"/>
          <a:stretch/>
        </p:blipFill>
        <p:spPr>
          <a:xfrm>
            <a:off x="11566524" y="6156518"/>
            <a:ext cx="619110" cy="61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202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367</Words>
  <Application>Microsoft Office PowerPoint</Application>
  <PresentationFormat>Widescreen</PresentationFormat>
  <Paragraphs>112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Gill Sans Nova</vt:lpstr>
      <vt:lpstr>Office Theme</vt:lpstr>
      <vt:lpstr>High Altitude Payload Project</vt:lpstr>
      <vt:lpstr>PowerPoint Presentation</vt:lpstr>
      <vt:lpstr>Mission Statement</vt:lpstr>
      <vt:lpstr>Science Question</vt:lpstr>
      <vt:lpstr>Objectives</vt:lpstr>
      <vt:lpstr>Timeline</vt:lpstr>
      <vt:lpstr>Sensors</vt:lpstr>
      <vt:lpstr>Controller Board</vt:lpstr>
      <vt:lpstr>Power Distribution System</vt:lpstr>
      <vt:lpstr>Enclosure</vt:lpstr>
      <vt:lpstr>Programming</vt:lpstr>
      <vt:lpstr>Recovery Story</vt:lpstr>
      <vt:lpstr>PowerPoint Presentation</vt:lpstr>
      <vt:lpstr>PowerPoint Presentation</vt:lpstr>
      <vt:lpstr>PowerPoint Presentation</vt:lpstr>
      <vt:lpstr>PowerPoint Presentation</vt:lpstr>
      <vt:lpstr>Appreciation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Altitude Payload</dc:title>
  <dc:creator>Jorda, Sophia Mhae Tajan</dc:creator>
  <cp:lastModifiedBy>Danika Liebhart</cp:lastModifiedBy>
  <cp:revision>782</cp:revision>
  <dcterms:created xsi:type="dcterms:W3CDTF">2022-03-31T14:58:59Z</dcterms:created>
  <dcterms:modified xsi:type="dcterms:W3CDTF">2022-04-16T06:51:54Z</dcterms:modified>
</cp:coreProperties>
</file>